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</p:sldMasterIdLst>
  <p:notesMasterIdLst>
    <p:notesMasterId r:id="rId5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</p:sldIdLst>
  <p:sldSz cx="9144000" cy="5143500" type="screen16x9"/>
  <p:notesSz cx="6858000" cy="9144000"/>
  <p:embeddedFontLst>
    <p:embeddedFont>
      <p:font typeface="DM Sans" pitchFamily="2" charset="0"/>
      <p:regular r:id="rId54"/>
      <p:bold r:id="rId55"/>
      <p:italic r:id="rId56"/>
      <p:boldItalic r:id="rId57"/>
    </p:embeddedFont>
    <p:embeddedFont>
      <p:font typeface="Helvetica Neue" panose="020B0604020202020204" charset="0"/>
      <p:regular r:id="rId58"/>
      <p:bold r:id="rId59"/>
      <p:italic r:id="rId60"/>
      <p:boldItalic r:id="rId61"/>
    </p:embeddedFont>
    <p:embeddedFont>
      <p:font typeface="Helvetica Neue Light" panose="020B0604020202020204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95">
          <p15:clr>
            <a:srgbClr val="A4A3A4"/>
          </p15:clr>
        </p15:guide>
        <p15:guide id="2" pos="5460">
          <p15:clr>
            <a:srgbClr val="A4A3A4"/>
          </p15:clr>
        </p15:guide>
        <p15:guide id="3" pos="300">
          <p15:clr>
            <a:srgbClr val="9AA0A6"/>
          </p15:clr>
        </p15:guide>
        <p15:guide id="4" orient="horz" pos="289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370" y="77"/>
      </p:cViewPr>
      <p:guideLst>
        <p:guide orient="horz" pos="295"/>
        <p:guide pos="5460"/>
        <p:guide pos="300"/>
        <p:guide orient="horz" pos="28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0.fntdata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font" Target="fonts/font8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6.fntdata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4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xeJ3vjTLUjQJia1NVjWnCfNZZWcnbnS2/view?usp=sharing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xeJ3vjTLUjQJia1NVjWnCfNZZWcnbnS2/view?usp=sharing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xeJ3vjTLUjQJia1NVjWnCfNZZWcnbnS2/view?usp=sharing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llibrodepython.com/herencia-en-python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compartir pantalla mostrando el ejemplo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compartir pantalla mostrando el ejemplo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“Para pensar”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crear encuestas de zoom? Disponible en </a:t>
            </a:r>
            <a:r>
              <a:rPr lang="es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este video.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generará </a:t>
            </a:r>
            <a:r>
              <a:rPr lang="es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encuesta de zoom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los estudiantes respondan. Esto es una actividad de comprobación.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Sugerimos: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Utilizarlo antes del break para que los estudiantes puedan votar en la encuesta antes de ir al mismo.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regresar, mostrar los resultados a los estudiantes.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hay buena respuesta de este recurso, se recomienda utilizarlo de forma orgánica en más instancias de la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“Para pensar”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crear encuestas de zoom? Disponible en </a:t>
            </a:r>
            <a:r>
              <a:rPr lang="es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este video.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generará </a:t>
            </a:r>
            <a:r>
              <a:rPr lang="es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encuesta de zoom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los estudiantes respondan. Esto es una actividad de comprobación.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Sugerimos: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Utilizarlo antes del break para que los estudiantes puedan votar en la encuesta antes de ir al mismo.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regresar, mostrar los resultados a los estudiantes.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hay buena respuesta de este recurso, se recomienda utilizarlo de forma orgánica en más instancias de la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“Para pensar”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crear encuestas de zoom? Disponible en </a:t>
            </a:r>
            <a:r>
              <a:rPr lang="es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este video.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generará </a:t>
            </a:r>
            <a:r>
              <a:rPr lang="es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encuesta de zoom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los estudiantes respondan. Esto es una actividad de comprobación.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Sugerimos: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Utilizarlo antes del break para que los estudiantes puedan votar en la encuesta antes de ir al mismo.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regresar, mostrar los resultados a los estudiantes.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hay buena respuesta de este recurso, se recomienda utilizarlo de forma orgánica en más instancias de la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1bfbf52d5c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g21bfbf52d5c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1bfbf52d5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g21bfbf52d5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1bf7fd2f2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g21bf7fd2f2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1bf7fd2f2b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21bf7fd2f2b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1bf7fd2f2b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g21bf7fd2f2b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class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Animal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def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__init__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self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especie,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edad):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   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self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.especie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=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especie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   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self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.edad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=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edad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000">
                <a:solidFill>
                  <a:srgbClr val="586E75"/>
                </a:solidFill>
                <a:latin typeface="DM Sans"/>
                <a:ea typeface="DM Sans"/>
                <a:cs typeface="DM Sans"/>
                <a:sym typeface="DM Sans"/>
              </a:rPr>
              <a:t># Método genérico pero con implementación particular</a:t>
            </a:r>
            <a:endParaRPr sz="1000">
              <a:solidFill>
                <a:srgbClr val="586E7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def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hablar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self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):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    </a:t>
            </a:r>
            <a:r>
              <a:rPr lang="es" sz="1000">
                <a:solidFill>
                  <a:srgbClr val="586E75"/>
                </a:solidFill>
                <a:latin typeface="DM Sans"/>
                <a:ea typeface="DM Sans"/>
                <a:cs typeface="DM Sans"/>
                <a:sym typeface="DM Sans"/>
              </a:rPr>
              <a:t># Método vacío</a:t>
            </a:r>
            <a:endParaRPr sz="1000">
              <a:solidFill>
                <a:srgbClr val="586E7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pass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000">
                <a:solidFill>
                  <a:srgbClr val="586E75"/>
                </a:solidFill>
                <a:latin typeface="DM Sans"/>
                <a:ea typeface="DM Sans"/>
                <a:cs typeface="DM Sans"/>
                <a:sym typeface="DM Sans"/>
              </a:rPr>
              <a:t># Método genérico pero con implementación particular</a:t>
            </a:r>
            <a:endParaRPr sz="1000">
              <a:solidFill>
                <a:srgbClr val="586E7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def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moverse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self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):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    </a:t>
            </a:r>
            <a:r>
              <a:rPr lang="es" sz="1000">
                <a:solidFill>
                  <a:srgbClr val="586E75"/>
                </a:solidFill>
                <a:latin typeface="DM Sans"/>
                <a:ea typeface="DM Sans"/>
                <a:cs typeface="DM Sans"/>
                <a:sym typeface="DM Sans"/>
              </a:rPr>
              <a:t># Método vacío</a:t>
            </a:r>
            <a:endParaRPr sz="1000">
              <a:solidFill>
                <a:srgbClr val="586E7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pass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000">
                <a:solidFill>
                  <a:srgbClr val="586E75"/>
                </a:solidFill>
                <a:latin typeface="DM Sans"/>
                <a:ea typeface="DM Sans"/>
                <a:cs typeface="DM Sans"/>
                <a:sym typeface="DM Sans"/>
              </a:rPr>
              <a:t># Método genérico con la misma implementación</a:t>
            </a:r>
            <a:endParaRPr sz="1000">
              <a:solidFill>
                <a:srgbClr val="586E7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def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describeme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self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):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print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AA198"/>
                </a:solidFill>
                <a:latin typeface="DM Sans"/>
                <a:ea typeface="DM Sans"/>
                <a:cs typeface="DM Sans"/>
                <a:sym typeface="DM Sans"/>
              </a:rPr>
              <a:t>"Soy un Animal del tipo"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B58900"/>
                </a:solidFill>
                <a:latin typeface="DM Sans"/>
                <a:ea typeface="DM Sans"/>
                <a:cs typeface="DM Sans"/>
                <a:sym typeface="DM Sans"/>
              </a:rPr>
              <a:t>type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self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).__name__)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1bf7fd2f2b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g21bf7fd2f2b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class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Animal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def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__init__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self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especie,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edad):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   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self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.especie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=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especie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   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self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.edad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=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edad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000">
                <a:solidFill>
                  <a:srgbClr val="586E75"/>
                </a:solidFill>
                <a:latin typeface="DM Sans"/>
                <a:ea typeface="DM Sans"/>
                <a:cs typeface="DM Sans"/>
                <a:sym typeface="DM Sans"/>
              </a:rPr>
              <a:t># Método genérico pero con implementación particular</a:t>
            </a:r>
            <a:endParaRPr sz="1000">
              <a:solidFill>
                <a:srgbClr val="586E7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def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hablar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self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):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    </a:t>
            </a:r>
            <a:r>
              <a:rPr lang="es" sz="1000">
                <a:solidFill>
                  <a:srgbClr val="586E75"/>
                </a:solidFill>
                <a:latin typeface="DM Sans"/>
                <a:ea typeface="DM Sans"/>
                <a:cs typeface="DM Sans"/>
                <a:sym typeface="DM Sans"/>
              </a:rPr>
              <a:t># Método vacío</a:t>
            </a:r>
            <a:endParaRPr sz="1000">
              <a:solidFill>
                <a:srgbClr val="586E7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pass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000">
                <a:solidFill>
                  <a:srgbClr val="586E75"/>
                </a:solidFill>
                <a:latin typeface="DM Sans"/>
                <a:ea typeface="DM Sans"/>
                <a:cs typeface="DM Sans"/>
                <a:sym typeface="DM Sans"/>
              </a:rPr>
              <a:t># Método genérico pero con implementación particular</a:t>
            </a:r>
            <a:endParaRPr sz="1000">
              <a:solidFill>
                <a:srgbClr val="586E7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def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moverse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self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):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    </a:t>
            </a:r>
            <a:r>
              <a:rPr lang="es" sz="1000">
                <a:solidFill>
                  <a:srgbClr val="586E75"/>
                </a:solidFill>
                <a:latin typeface="DM Sans"/>
                <a:ea typeface="DM Sans"/>
                <a:cs typeface="DM Sans"/>
                <a:sym typeface="DM Sans"/>
              </a:rPr>
              <a:t># Método vacío</a:t>
            </a:r>
            <a:endParaRPr sz="1000">
              <a:solidFill>
                <a:srgbClr val="586E7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pass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000">
                <a:solidFill>
                  <a:srgbClr val="586E75"/>
                </a:solidFill>
                <a:latin typeface="DM Sans"/>
                <a:ea typeface="DM Sans"/>
                <a:cs typeface="DM Sans"/>
                <a:sym typeface="DM Sans"/>
              </a:rPr>
              <a:t># Método genérico con la misma implementación</a:t>
            </a:r>
            <a:endParaRPr sz="1000">
              <a:solidFill>
                <a:srgbClr val="586E7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def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describeme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self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):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print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AA198"/>
                </a:solidFill>
                <a:latin typeface="DM Sans"/>
                <a:ea typeface="DM Sans"/>
                <a:cs typeface="DM Sans"/>
                <a:sym typeface="DM Sans"/>
              </a:rPr>
              <a:t>"Soy un Animal del tipo"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B58900"/>
                </a:solidFill>
                <a:latin typeface="DM Sans"/>
                <a:ea typeface="DM Sans"/>
                <a:cs typeface="DM Sans"/>
                <a:sym typeface="DM Sans"/>
              </a:rPr>
              <a:t>type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self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).__name__)</a:t>
            </a:r>
            <a:endParaRPr sz="1000">
              <a:solidFill>
                <a:srgbClr val="8599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1bf7fd2f2b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1" name="Google Shape;371;g21bf7fd2f2b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86E75"/>
                </a:solidFill>
                <a:latin typeface="DM Sans"/>
                <a:ea typeface="DM Sans"/>
                <a:cs typeface="DM Sans"/>
                <a:sym typeface="DM Sans"/>
              </a:rPr>
              <a:t># Perro hereda de Animal</a:t>
            </a:r>
            <a:endParaRPr sz="1000">
              <a:solidFill>
                <a:srgbClr val="586E7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class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Perro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(Animal):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pass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mi_perro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=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Perro(</a:t>
            </a:r>
            <a:r>
              <a:rPr lang="es" sz="1000">
                <a:solidFill>
                  <a:srgbClr val="2AA198"/>
                </a:solidFill>
                <a:latin typeface="DM Sans"/>
                <a:ea typeface="DM Sans"/>
                <a:cs typeface="DM Sans"/>
                <a:sym typeface="DM Sans"/>
              </a:rPr>
              <a:t>'mamífero'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AA198"/>
                </a:solidFill>
                <a:latin typeface="DM Sans"/>
                <a:ea typeface="DM Sans"/>
                <a:cs typeface="DM Sans"/>
                <a:sym typeface="DM Sans"/>
              </a:rPr>
              <a:t>10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mi_perro.describeme()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86E75"/>
                </a:solidFill>
                <a:latin typeface="DM Sans"/>
                <a:ea typeface="DM Sans"/>
                <a:cs typeface="DM Sans"/>
                <a:sym typeface="DM Sans"/>
              </a:rPr>
              <a:t># Soy un Animal del tipo Perro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1bf7fd2f2b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9" name="Google Shape;379;g21bf7fd2f2b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86E75"/>
                </a:solidFill>
                <a:latin typeface="DM Sans"/>
                <a:ea typeface="DM Sans"/>
                <a:cs typeface="DM Sans"/>
                <a:sym typeface="DM Sans"/>
              </a:rPr>
              <a:t># Perro hereda de Animal</a:t>
            </a:r>
            <a:endParaRPr sz="1000">
              <a:solidFill>
                <a:srgbClr val="586E7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class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Perro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(Animal):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pass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mi_perro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=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Perro(</a:t>
            </a:r>
            <a:r>
              <a:rPr lang="es" sz="1000">
                <a:solidFill>
                  <a:srgbClr val="2AA198"/>
                </a:solidFill>
                <a:latin typeface="DM Sans"/>
                <a:ea typeface="DM Sans"/>
                <a:cs typeface="DM Sans"/>
                <a:sym typeface="DM Sans"/>
              </a:rPr>
              <a:t>'mamífero'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AA198"/>
                </a:solidFill>
                <a:latin typeface="DM Sans"/>
                <a:ea typeface="DM Sans"/>
                <a:cs typeface="DM Sans"/>
                <a:sym typeface="DM Sans"/>
              </a:rPr>
              <a:t>10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mi_perro.describeme()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86E75"/>
                </a:solidFill>
                <a:latin typeface="DM Sans"/>
                <a:ea typeface="DM Sans"/>
                <a:cs typeface="DM Sans"/>
                <a:sym typeface="DM Sans"/>
              </a:rPr>
              <a:t># Soy un Animal del tipo Perro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1bf7fd2f2b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21bf7fd2f2b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class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Perro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(Animal):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def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hablar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self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):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print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AA198"/>
                </a:solidFill>
                <a:latin typeface="DM Sans"/>
                <a:ea typeface="DM Sans"/>
                <a:cs typeface="DM Sans"/>
                <a:sym typeface="DM Sans"/>
              </a:rPr>
              <a:t>"Guau!"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def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moverse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self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):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print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AA198"/>
                </a:solidFill>
                <a:latin typeface="DM Sans"/>
                <a:ea typeface="DM Sans"/>
                <a:cs typeface="DM Sans"/>
                <a:sym typeface="DM Sans"/>
              </a:rPr>
              <a:t>"Caminando con 4 patas"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class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Vaca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(Animal):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def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hablar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self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):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print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AA198"/>
                </a:solidFill>
                <a:latin typeface="DM Sans"/>
                <a:ea typeface="DM Sans"/>
                <a:cs typeface="DM Sans"/>
                <a:sym typeface="DM Sans"/>
              </a:rPr>
              <a:t>"Muuu!"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def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moverse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self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):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print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AA198"/>
                </a:solidFill>
                <a:latin typeface="DM Sans"/>
                <a:ea typeface="DM Sans"/>
                <a:cs typeface="DM Sans"/>
                <a:sym typeface="DM Sans"/>
              </a:rPr>
              <a:t>"Caminando con 4 patas"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class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Abeja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(Animal):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def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hablar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self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):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print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AA198"/>
                </a:solidFill>
                <a:latin typeface="DM Sans"/>
                <a:ea typeface="DM Sans"/>
                <a:cs typeface="DM Sans"/>
                <a:sym typeface="DM Sans"/>
              </a:rPr>
              <a:t>"Bzzzz!"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def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moverse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self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):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print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AA198"/>
                </a:solidFill>
                <a:latin typeface="DM Sans"/>
                <a:ea typeface="DM Sans"/>
                <a:cs typeface="DM Sans"/>
                <a:sym typeface="DM Sans"/>
              </a:rPr>
              <a:t>"Volando"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000">
                <a:solidFill>
                  <a:srgbClr val="586E75"/>
                </a:solidFill>
                <a:latin typeface="DM Sans"/>
                <a:ea typeface="DM Sans"/>
                <a:cs typeface="DM Sans"/>
                <a:sym typeface="DM Sans"/>
              </a:rPr>
              <a:t># Nuevo método</a:t>
            </a:r>
            <a:endParaRPr sz="1000">
              <a:solidFill>
                <a:srgbClr val="586E7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def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picar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self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):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print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AA198"/>
                </a:solidFill>
                <a:latin typeface="DM Sans"/>
                <a:ea typeface="DM Sans"/>
                <a:cs typeface="DM Sans"/>
                <a:sym typeface="DM Sans"/>
              </a:rPr>
              <a:t>"Picar!"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586E7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1bf7fd2f2b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1" name="Google Shape;401;g21bf7fd2f2b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class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Perro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(Animal):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def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hablar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self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):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print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AA198"/>
                </a:solidFill>
                <a:latin typeface="DM Sans"/>
                <a:ea typeface="DM Sans"/>
                <a:cs typeface="DM Sans"/>
                <a:sym typeface="DM Sans"/>
              </a:rPr>
              <a:t>"Guau!"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def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moverse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self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):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print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AA198"/>
                </a:solidFill>
                <a:latin typeface="DM Sans"/>
                <a:ea typeface="DM Sans"/>
                <a:cs typeface="DM Sans"/>
                <a:sym typeface="DM Sans"/>
              </a:rPr>
              <a:t>"Caminando con 4 patas"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class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Vaca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(Animal):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def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hablar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self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):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print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AA198"/>
                </a:solidFill>
                <a:latin typeface="DM Sans"/>
                <a:ea typeface="DM Sans"/>
                <a:cs typeface="DM Sans"/>
                <a:sym typeface="DM Sans"/>
              </a:rPr>
              <a:t>"Muuu!"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def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moverse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self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):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print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AA198"/>
                </a:solidFill>
                <a:latin typeface="DM Sans"/>
                <a:ea typeface="DM Sans"/>
                <a:cs typeface="DM Sans"/>
                <a:sym typeface="DM Sans"/>
              </a:rPr>
              <a:t>"Caminando con 4 patas"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class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Abeja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(Animal):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def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hablar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self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):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print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AA198"/>
                </a:solidFill>
                <a:latin typeface="DM Sans"/>
                <a:ea typeface="DM Sans"/>
                <a:cs typeface="DM Sans"/>
                <a:sym typeface="DM Sans"/>
              </a:rPr>
              <a:t>"Bzzzz!"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def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moverse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self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):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print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AA198"/>
                </a:solidFill>
                <a:latin typeface="DM Sans"/>
                <a:ea typeface="DM Sans"/>
                <a:cs typeface="DM Sans"/>
                <a:sym typeface="DM Sans"/>
              </a:rPr>
              <a:t>"Volando"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000">
                <a:solidFill>
                  <a:srgbClr val="586E75"/>
                </a:solidFill>
                <a:latin typeface="DM Sans"/>
                <a:ea typeface="DM Sans"/>
                <a:cs typeface="DM Sans"/>
                <a:sym typeface="DM Sans"/>
              </a:rPr>
              <a:t># Nuevo método</a:t>
            </a:r>
            <a:endParaRPr sz="1000">
              <a:solidFill>
                <a:srgbClr val="586E7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def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picar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68BD2"/>
                </a:solidFill>
                <a:latin typeface="DM Sans"/>
                <a:ea typeface="DM Sans"/>
                <a:cs typeface="DM Sans"/>
                <a:sym typeface="DM Sans"/>
              </a:rPr>
              <a:t>self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):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      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print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000">
                <a:solidFill>
                  <a:srgbClr val="2AA198"/>
                </a:solidFill>
                <a:latin typeface="DM Sans"/>
                <a:ea typeface="DM Sans"/>
                <a:cs typeface="DM Sans"/>
                <a:sym typeface="DM Sans"/>
              </a:rPr>
              <a:t>"Picar!"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586E7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1bf7fd2f2b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2" name="Google Shape;412;g21bf7fd2f2b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mi_perro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=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Perro(</a:t>
            </a:r>
            <a:r>
              <a:rPr lang="es" sz="1000">
                <a:solidFill>
                  <a:srgbClr val="2AA198"/>
                </a:solidFill>
                <a:latin typeface="DM Sans"/>
                <a:ea typeface="DM Sans"/>
                <a:cs typeface="DM Sans"/>
                <a:sym typeface="DM Sans"/>
              </a:rPr>
              <a:t>'mamífero'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AA198"/>
                </a:solidFill>
                <a:latin typeface="DM Sans"/>
                <a:ea typeface="DM Sans"/>
                <a:cs typeface="DM Sans"/>
                <a:sym typeface="DM Sans"/>
              </a:rPr>
              <a:t>10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mi_vaca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=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Vaca(</a:t>
            </a:r>
            <a:r>
              <a:rPr lang="es" sz="1000">
                <a:solidFill>
                  <a:srgbClr val="2AA198"/>
                </a:solidFill>
                <a:latin typeface="DM Sans"/>
                <a:ea typeface="DM Sans"/>
                <a:cs typeface="DM Sans"/>
                <a:sym typeface="DM Sans"/>
              </a:rPr>
              <a:t>'mamífero'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AA198"/>
                </a:solidFill>
                <a:latin typeface="DM Sans"/>
                <a:ea typeface="DM Sans"/>
                <a:cs typeface="DM Sans"/>
                <a:sym typeface="DM Sans"/>
              </a:rPr>
              <a:t>23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mi_abeja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=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Abeja(</a:t>
            </a:r>
            <a:r>
              <a:rPr lang="es" sz="1000">
                <a:solidFill>
                  <a:srgbClr val="2AA198"/>
                </a:solidFill>
                <a:latin typeface="DM Sans"/>
                <a:ea typeface="DM Sans"/>
                <a:cs typeface="DM Sans"/>
                <a:sym typeface="DM Sans"/>
              </a:rPr>
              <a:t>'insecto'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AA198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mi_perro.hablar()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mi_vaca.hablar()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86E75"/>
                </a:solidFill>
                <a:latin typeface="DM Sans"/>
                <a:ea typeface="DM Sans"/>
                <a:cs typeface="DM Sans"/>
                <a:sym typeface="DM Sans"/>
              </a:rPr>
              <a:t># Guau!</a:t>
            </a:r>
            <a:endParaRPr sz="1000">
              <a:solidFill>
                <a:srgbClr val="586E7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86E75"/>
                </a:solidFill>
                <a:latin typeface="DM Sans"/>
                <a:ea typeface="DM Sans"/>
                <a:cs typeface="DM Sans"/>
                <a:sym typeface="DM Sans"/>
              </a:rPr>
              <a:t># Muuu!</a:t>
            </a:r>
            <a:endParaRPr sz="1000">
              <a:solidFill>
                <a:srgbClr val="586E7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mi_vaca.describeme()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mi_abeja.describeme()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86E75"/>
                </a:solidFill>
                <a:latin typeface="DM Sans"/>
                <a:ea typeface="DM Sans"/>
                <a:cs typeface="DM Sans"/>
                <a:sym typeface="DM Sans"/>
              </a:rPr>
              <a:t># Soy un Animal del tipo Vaca</a:t>
            </a:r>
            <a:endParaRPr sz="1000">
              <a:solidFill>
                <a:srgbClr val="586E7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86E75"/>
                </a:solidFill>
                <a:latin typeface="DM Sans"/>
                <a:ea typeface="DM Sans"/>
                <a:cs typeface="DM Sans"/>
                <a:sym typeface="DM Sans"/>
              </a:rPr>
              <a:t># Soy un Animal del tipo Abeja</a:t>
            </a:r>
            <a:endParaRPr sz="1000">
              <a:solidFill>
                <a:srgbClr val="586E7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mi_abeja.picar()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86E75"/>
                </a:solidFill>
                <a:latin typeface="DM Sans"/>
                <a:ea typeface="DM Sans"/>
                <a:cs typeface="DM Sans"/>
                <a:sym typeface="DM Sans"/>
              </a:rPr>
              <a:t># Picar!</a:t>
            </a:r>
            <a:endParaRPr sz="1000">
              <a:solidFill>
                <a:srgbClr val="8599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586E7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1bf7fd2f2b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3" name="Google Shape;423;g21bf7fd2f2b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mi_perro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=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Perro(</a:t>
            </a:r>
            <a:r>
              <a:rPr lang="es" sz="1000">
                <a:solidFill>
                  <a:srgbClr val="2AA198"/>
                </a:solidFill>
                <a:latin typeface="DM Sans"/>
                <a:ea typeface="DM Sans"/>
                <a:cs typeface="DM Sans"/>
                <a:sym typeface="DM Sans"/>
              </a:rPr>
              <a:t>'mamífero'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AA198"/>
                </a:solidFill>
                <a:latin typeface="DM Sans"/>
                <a:ea typeface="DM Sans"/>
                <a:cs typeface="DM Sans"/>
                <a:sym typeface="DM Sans"/>
              </a:rPr>
              <a:t>10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mi_vaca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=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Vaca(</a:t>
            </a:r>
            <a:r>
              <a:rPr lang="es" sz="1000">
                <a:solidFill>
                  <a:srgbClr val="2AA198"/>
                </a:solidFill>
                <a:latin typeface="DM Sans"/>
                <a:ea typeface="DM Sans"/>
                <a:cs typeface="DM Sans"/>
                <a:sym typeface="DM Sans"/>
              </a:rPr>
              <a:t>'mamífero'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AA198"/>
                </a:solidFill>
                <a:latin typeface="DM Sans"/>
                <a:ea typeface="DM Sans"/>
                <a:cs typeface="DM Sans"/>
                <a:sym typeface="DM Sans"/>
              </a:rPr>
              <a:t>23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mi_abeja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859900"/>
                </a:solidFill>
                <a:latin typeface="DM Sans"/>
                <a:ea typeface="DM Sans"/>
                <a:cs typeface="DM Sans"/>
                <a:sym typeface="DM Sans"/>
              </a:rPr>
              <a:t>=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Abeja(</a:t>
            </a:r>
            <a:r>
              <a:rPr lang="es" sz="1000">
                <a:solidFill>
                  <a:srgbClr val="2AA198"/>
                </a:solidFill>
                <a:latin typeface="DM Sans"/>
                <a:ea typeface="DM Sans"/>
                <a:cs typeface="DM Sans"/>
                <a:sym typeface="DM Sans"/>
              </a:rPr>
              <a:t>'insecto'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lang="es" sz="1000">
                <a:solidFill>
                  <a:srgbClr val="5C5962"/>
                </a:solidFill>
                <a:highlight>
                  <a:srgbClr val="F5F6F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000">
                <a:solidFill>
                  <a:srgbClr val="2AA198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mi_perro.hablar()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mi_vaca.hablar()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86E75"/>
                </a:solidFill>
                <a:latin typeface="DM Sans"/>
                <a:ea typeface="DM Sans"/>
                <a:cs typeface="DM Sans"/>
                <a:sym typeface="DM Sans"/>
              </a:rPr>
              <a:t># Guau!</a:t>
            </a:r>
            <a:endParaRPr sz="1000">
              <a:solidFill>
                <a:srgbClr val="586E7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86E75"/>
                </a:solidFill>
                <a:latin typeface="DM Sans"/>
                <a:ea typeface="DM Sans"/>
                <a:cs typeface="DM Sans"/>
                <a:sym typeface="DM Sans"/>
              </a:rPr>
              <a:t># Muuu!</a:t>
            </a:r>
            <a:endParaRPr sz="1000">
              <a:solidFill>
                <a:srgbClr val="586E7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mi_vaca.describeme()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mi_abeja.describeme()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86E75"/>
                </a:solidFill>
                <a:latin typeface="DM Sans"/>
                <a:ea typeface="DM Sans"/>
                <a:cs typeface="DM Sans"/>
                <a:sym typeface="DM Sans"/>
              </a:rPr>
              <a:t># Soy un Animal del tipo Vaca</a:t>
            </a:r>
            <a:endParaRPr sz="1000">
              <a:solidFill>
                <a:srgbClr val="586E7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86E75"/>
                </a:solidFill>
                <a:latin typeface="DM Sans"/>
                <a:ea typeface="DM Sans"/>
                <a:cs typeface="DM Sans"/>
                <a:sym typeface="DM Sans"/>
              </a:rPr>
              <a:t># Soy un Animal del tipo Abeja</a:t>
            </a:r>
            <a:endParaRPr sz="1000">
              <a:solidFill>
                <a:srgbClr val="586E7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93A1A1"/>
                </a:solidFill>
                <a:latin typeface="DM Sans"/>
                <a:ea typeface="DM Sans"/>
                <a:cs typeface="DM Sans"/>
                <a:sym typeface="DM Sans"/>
              </a:rPr>
              <a:t>mi_abeja.picar()</a:t>
            </a:r>
            <a:endParaRPr sz="1000">
              <a:solidFill>
                <a:srgbClr val="5C5962"/>
              </a:solidFill>
              <a:highlight>
                <a:srgbClr val="F5F6F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86E75"/>
                </a:solidFill>
                <a:latin typeface="DM Sans"/>
                <a:ea typeface="DM Sans"/>
                <a:cs typeface="DM Sans"/>
                <a:sym typeface="DM Sans"/>
              </a:rPr>
              <a:t># Picar!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586E7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1bf7fd2f2b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4" name="Google Shape;434;g21bf7fd2f2b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1bf7fd2f2b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9" name="Google Shape;439;g21bf7fd2f2b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1bf7fd2f2b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7" name="Google Shape;447;g21bf7fd2f2b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s" sz="1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Fuente</a:t>
            </a:r>
            <a:r>
              <a:rPr lang="es" sz="1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  <a:r>
              <a:rPr lang="es"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400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/>
              </a:rPr>
              <a:t>ElLibroDePython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1bf7fd2f2b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" name="Google Shape;459;g21bf7fd2f2b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1bf7fd2f2b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9" name="Google Shape;469;g21bf7fd2f2b_0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1bf7fd2f2b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3" name="Google Shape;483;g21bf7fd2f2b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1bf7fd2f2b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8" name="Google Shape;488;g21bf7fd2f2b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1bf7fd2f2b_0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5" name="Google Shape;495;g21bf7fd2f2b_0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4f6327120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4f6327120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categorías.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1bf7fd2f2b_0_7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1bf7fd2f2b_0_7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455cb74911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455cb74911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2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 1">
  <p:cSld name="SECTION_HEADER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3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1" type="title">
  <p:cSld name="TITL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sz="4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43" name="Google Shape;43;p15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2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21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2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" name="Google Shape;58;p22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SECTION_HEADER_1_1_1_1_1_1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3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2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5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SECTION_HEADER_1_1_1_1_1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6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Google Shape;21;p7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8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9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1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sz="4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29" name="Google Shape;29;p10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ellibrodepython.com/programacion-orientada-a-objetos-python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llibrodepython.com/encapsulamiento-poo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llibrodepython.com/encapsulamiento-poo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hyperlink" Target="https://ellibrodepython.com/herencia-en-python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llibrodepython.com/herencia-en-python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ellibrodepython.com/herencia-en-python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llibrodepython.com/herencia-en-python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llibrodepython.com/herencia-en-pytho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llibrodepython.com/herencia-en-python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llibrodepython.com/herencia-en-python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llibrodepython.com/herencia-en-python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llibrodepython.com/herencia-en-python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s://ellibrodepython.com/herencia-en-python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derContenidos/Python-V4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/>
          <p:nvPr/>
        </p:nvSpPr>
        <p:spPr>
          <a:xfrm>
            <a:off x="1461300" y="2252975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Programación Orientada a Objetos II y Herencias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6" name="Google Shape;76;p28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Unidad 7 - Clase práctica en vivo</a:t>
            </a:r>
            <a:endParaRPr sz="16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7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Métodos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3" name="Google Shape;153;p37"/>
          <p:cNvSpPr txBox="1"/>
          <p:nvPr/>
        </p:nvSpPr>
        <p:spPr>
          <a:xfrm>
            <a:off x="473350" y="1564100"/>
            <a:ext cx="8141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Por otro lado, las </a:t>
            </a:r>
            <a:r>
              <a:rPr lang="es" sz="1350" b="1" i="0" u="none" strike="noStrike" cap="non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clases</a:t>
            </a:r>
            <a:r>
              <a:rPr lang="es" sz="1350" b="0" i="0" u="none" strike="noStrike" cap="non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 tienen un conjunto de funcionalidades.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En el caso de la computadora  podría ser imprimir o reproducir. Llamaremos a estas funcionalidades</a:t>
            </a:r>
            <a:r>
              <a:rPr lang="es" sz="1350" b="1" i="0" u="none" strike="noStrike" cap="non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 métodos.</a:t>
            </a:r>
            <a:endParaRPr sz="1350" b="1" i="0" u="none" strike="noStrike" cap="none">
              <a:solidFill>
                <a:srgbClr val="000000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4" name="Google Shape;154;p37" descr="Concepto o definición de herencia en Java (programación orientada a objetos).  ¿Qué es? Ejemplos (CU00684B)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3200" y="2341625"/>
            <a:ext cx="4821400" cy="224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Objetos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0" name="Google Shape;160;p38"/>
          <p:cNvSpPr txBox="1"/>
          <p:nvPr/>
        </p:nvSpPr>
        <p:spPr>
          <a:xfrm>
            <a:off x="476250" y="2167650"/>
            <a:ext cx="38880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Por último, pueden existir diferentes tipos de computadoras. Llamaremos a estos diferentes tipos de computadoras objetos. </a:t>
            </a:r>
            <a:endParaRPr sz="1350" b="1" i="0" u="none" strike="noStrike" cap="none">
              <a:solidFill>
                <a:srgbClr val="000000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1" name="Google Shape;161;p38"/>
          <p:cNvSpPr txBox="1"/>
          <p:nvPr/>
        </p:nvSpPr>
        <p:spPr>
          <a:xfrm>
            <a:off x="4692325" y="2212275"/>
            <a:ext cx="3812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decir, </a:t>
            </a:r>
            <a:r>
              <a:rPr lang="es" sz="1350" b="1" i="0" u="none" strike="noStrike" cap="none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el concepto abstracto de computadora es la clase, pero cualquier tipo de computadora particular será el objeto.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9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¿Para qué usar la POO?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7" name="Google Shape;167;p39"/>
          <p:cNvSpPr txBox="1"/>
          <p:nvPr/>
        </p:nvSpPr>
        <p:spPr>
          <a:xfrm>
            <a:off x="476250" y="222312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 el mundo de la programación hay gran cantidad de aplicaciones que realizan tareas muy similares y es importante identificar los patrones que nos permiten no reinventar la rueda. La programación orientada a objetos intentaba resolver esto.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68" name="Google Shape;168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6976" y="1358424"/>
            <a:ext cx="3406000" cy="31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9"/>
          <p:cNvSpPr txBox="1"/>
          <p:nvPr/>
        </p:nvSpPr>
        <p:spPr>
          <a:xfrm>
            <a:off x="476250" y="4591050"/>
            <a:ext cx="4041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s" sz="1100" b="0" i="0" u="sng" strike="noStrike" cap="non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4"/>
              </a:rPr>
              <a:t>ellibrodepython.com </a:t>
            </a:r>
            <a:endParaRPr sz="1100" b="0" i="0" u="none" strike="noStrike" cap="non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40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175" name="Google Shape;175;p40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6" name="Google Shape;176;p40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7" name="Google Shape;177;p40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Trabajando con DrawIO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8" name="Google Shape;178;p40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lang="es" sz="2000" b="1" i="0" u="none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sz="2000" b="1" i="0" u="none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9" name="Google Shape;179;p40"/>
          <p:cNvSpPr txBox="1"/>
          <p:nvPr/>
        </p:nvSpPr>
        <p:spPr>
          <a:xfrm>
            <a:off x="987300" y="2947538"/>
            <a:ext cx="71694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Crear un Diagrama de Clase, utilizando la herramienta de DrawIO</a:t>
            </a:r>
            <a:endParaRPr sz="2000" b="0" i="0" u="none" strike="noStrike" cap="non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41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185" name="Google Shape;185;p41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6" name="Google Shape;186;p41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7" name="Google Shape;187;p41"/>
          <p:cNvSpPr txBox="1"/>
          <p:nvPr/>
        </p:nvSpPr>
        <p:spPr>
          <a:xfrm>
            <a:off x="501450" y="1081750"/>
            <a:ext cx="779165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Trabajando con DrawIO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88" name="Google Shape;188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41"/>
          <p:cNvSpPr txBox="1"/>
          <p:nvPr/>
        </p:nvSpPr>
        <p:spPr>
          <a:xfrm>
            <a:off x="501450" y="1940809"/>
            <a:ext cx="8118300" cy="20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Consigna: </a:t>
            </a:r>
            <a:endParaRPr sz="135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" sz="135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Crear una clase llamada </a:t>
            </a:r>
            <a:r>
              <a:rPr lang="es" sz="1350" b="1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Alumno</a:t>
            </a:r>
            <a:r>
              <a:rPr lang="es" sz="135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que posea como atributos de instancia el nombre y la nota del estudiante. Como métodos propios de la clase, se deberán definir correspondientemente el constructor, el método imprimir y resultado.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" sz="1350" b="1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Aclaración: </a:t>
            </a:r>
            <a:r>
              <a:rPr lang="es" sz="135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Tanto los atributos como métodos, son de tipo públicos.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s" sz="1350" b="1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Importante:</a:t>
            </a:r>
            <a:r>
              <a:rPr lang="es" sz="135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En la siguiente actividad en clase, implementaremos nuestro Diagrama de Clase, directamente en Python. </a:t>
            </a:r>
            <a:endParaRPr sz="135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0" name="Google Shape;190;p41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Clases anidadas</a:t>
            </a:r>
            <a:endParaRPr sz="4000" b="1" i="0" u="none" strike="noStrike" cap="none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3"/>
          <p:cNvSpPr txBox="1"/>
          <p:nvPr/>
        </p:nvSpPr>
        <p:spPr>
          <a:xfrm>
            <a:off x="491700" y="468325"/>
            <a:ext cx="8160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Relación entre clases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1" name="Google Shape;201;p43"/>
          <p:cNvSpPr txBox="1"/>
          <p:nvPr/>
        </p:nvSpPr>
        <p:spPr>
          <a:xfrm>
            <a:off x="491700" y="2096325"/>
            <a:ext cx="62316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Cuando vimos el por qué trabajar por medio de este paradigma, dijimos que era fundamental para </a:t>
            </a:r>
            <a:r>
              <a:rPr lang="es" sz="1350" b="1" i="0" u="none" strike="noStrike" cap="none" dirty="0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separar a nuestro problema en problemas más pequeños (Clases)</a:t>
            </a:r>
            <a:r>
              <a:rPr lang="es" sz="135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pero estos “problemas” no van a  estar aislados, estarán </a:t>
            </a:r>
            <a:r>
              <a:rPr lang="es" sz="1350" b="1" i="0" u="none" strike="noStrike" cap="none" dirty="0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relacionados entre sí</a:t>
            </a:r>
            <a:r>
              <a:rPr lang="es" sz="1350" b="1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r>
              <a:rPr lang="es" sz="135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Por ejemplo, los</a:t>
            </a:r>
            <a:r>
              <a:rPr lang="es" sz="1350" b="1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Perros</a:t>
            </a:r>
            <a:r>
              <a:rPr lang="es" sz="135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suelen ser la mascota de una </a:t>
            </a:r>
            <a:r>
              <a:rPr lang="es" sz="1350" b="1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Persona.</a:t>
            </a:r>
            <a:endParaRPr sz="1350" b="1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4"/>
          <p:cNvSpPr txBox="1"/>
          <p:nvPr/>
        </p:nvSpPr>
        <p:spPr>
          <a:xfrm>
            <a:off x="473350" y="619525"/>
            <a:ext cx="3467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Relación entre clases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7" name="Google Shape;207;p44"/>
          <p:cNvSpPr txBox="1"/>
          <p:nvPr/>
        </p:nvSpPr>
        <p:spPr>
          <a:xfrm>
            <a:off x="476250" y="2500500"/>
            <a:ext cx="33888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 muy simple. Pero en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la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próxim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slide veremos otra variante de Clases Anidadas.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👉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8" name="Google Shape;208;p44" descr="Tex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11050" y="468325"/>
            <a:ext cx="4456700" cy="41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44"/>
          <p:cNvSpPr/>
          <p:nvPr/>
        </p:nvSpPr>
        <p:spPr>
          <a:xfrm>
            <a:off x="4516021" y="2099513"/>
            <a:ext cx="1629000" cy="617400"/>
          </a:xfrm>
          <a:prstGeom prst="rect">
            <a:avLst/>
          </a:prstGeom>
          <a:noFill/>
          <a:ln w="9525" cap="flat" cmpd="sng">
            <a:solidFill>
              <a:srgbClr val="E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44"/>
          <p:cNvSpPr/>
          <p:nvPr/>
        </p:nvSpPr>
        <p:spPr>
          <a:xfrm>
            <a:off x="4516021" y="2831256"/>
            <a:ext cx="2987400" cy="354300"/>
          </a:xfrm>
          <a:prstGeom prst="rect">
            <a:avLst/>
          </a:prstGeom>
          <a:noFill/>
          <a:ln w="9525" cap="flat" cmpd="sng">
            <a:solidFill>
              <a:srgbClr val="E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1" name="Google Shape;211;p44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212" name="Google Shape;212;p4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3" name="Google Shape;213;p44" title="ícono de ejemplo en vivo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5"/>
          <p:cNvSpPr txBox="1"/>
          <p:nvPr/>
        </p:nvSpPr>
        <p:spPr>
          <a:xfrm>
            <a:off x="473350" y="467125"/>
            <a:ext cx="6489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Relación entre clases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9" name="Google Shape;219;p45"/>
          <p:cNvSpPr txBox="1"/>
          <p:nvPr/>
        </p:nvSpPr>
        <p:spPr>
          <a:xfrm>
            <a:off x="476250" y="2119500"/>
            <a:ext cx="33888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Esta es otra forma de realizar clases internas a otras clases. No es lo más típico y usado, pero puede ser útil para cuando hay una relación muy estricta entre dos clases. 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20" name="Google Shape;220;p45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221" name="Google Shape;221;p4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2" name="Google Shape;222;p45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3" name="Google Shape;223;p45" descr="Captura de pantalla de computadora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65050" y="1289830"/>
            <a:ext cx="4802700" cy="3071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46"/>
          <p:cNvGrpSpPr/>
          <p:nvPr/>
        </p:nvGrpSpPr>
        <p:grpSpPr>
          <a:xfrm>
            <a:off x="473371" y="619433"/>
            <a:ext cx="738905" cy="738905"/>
            <a:chOff x="575612" y="1950748"/>
            <a:chExt cx="431100" cy="431100"/>
          </a:xfrm>
        </p:grpSpPr>
        <p:sp>
          <p:nvSpPr>
            <p:cNvPr id="229" name="Google Shape;229;p46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0" name="Google Shape;230;p46" title="ícono para pensar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1" name="Google Shape;231;p46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sz="35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2" name="Google Shape;232;p46"/>
          <p:cNvSpPr txBox="1"/>
          <p:nvPr/>
        </p:nvSpPr>
        <p:spPr>
          <a:xfrm>
            <a:off x="473350" y="1626100"/>
            <a:ext cx="71694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 b="0" i="0" u="none" strike="noStrike" cap="non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¿Cómo explicarías los últimos print?</a:t>
            </a:r>
            <a:endParaRPr sz="2500" b="0" i="0" u="none" strike="noStrike" cap="non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 b="0" i="0" u="none" strike="noStrike" cap="non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¿Qué se representa en el código </a:t>
            </a: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de la siguiente slide</a:t>
            </a:r>
            <a:r>
              <a:rPr lang="es" sz="2500" b="0" i="0" u="none" strike="noStrike" cap="non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? </a:t>
            </a:r>
            <a:endParaRPr sz="2500" b="0" i="0" u="none" strike="noStrike" cap="non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3" name="Google Shape;233;p46"/>
          <p:cNvSpPr txBox="1"/>
          <p:nvPr/>
        </p:nvSpPr>
        <p:spPr>
          <a:xfrm>
            <a:off x="473350" y="3715325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Contesta mediante el chat de Zoom </a:t>
            </a:r>
            <a:endParaRPr sz="2000" b="0" i="0" u="none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9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9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sz="4000" b="1" i="0" u="none" strike="noStrike" cap="non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3" name="Google Shape;83;p29"/>
          <p:cNvSpPr txBox="1"/>
          <p:nvPr/>
        </p:nvSpPr>
        <p:spPr>
          <a:xfrm>
            <a:off x="3655975" y="2541075"/>
            <a:ext cx="240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4" name="Google Shape;84;p29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7" descr="Captura de pantalla de computadora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250" y="514550"/>
            <a:ext cx="6669447" cy="407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7" descr="Texto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81372" y="1228246"/>
            <a:ext cx="2830103" cy="1095235"/>
          </a:xfrm>
          <a:prstGeom prst="rect">
            <a:avLst/>
          </a:prstGeom>
          <a:noFill/>
          <a:ln w="28575" cap="flat" cmpd="sng">
            <a:solidFill>
              <a:srgbClr val="EA90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8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Encapsulamiento</a:t>
            </a:r>
            <a:endParaRPr sz="4000" b="1" i="0" u="none" strike="noStrike" cap="non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9"/>
          <p:cNvSpPr txBox="1"/>
          <p:nvPr/>
        </p:nvSpPr>
        <p:spPr>
          <a:xfrm>
            <a:off x="491700" y="468325"/>
            <a:ext cx="8160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¿De qué se trata?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1" name="Google Shape;251;p49"/>
          <p:cNvSpPr txBox="1"/>
          <p:nvPr/>
        </p:nvSpPr>
        <p:spPr>
          <a:xfrm>
            <a:off x="491700" y="2096325"/>
            <a:ext cx="8160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 un concepto relacionado con la programación, orientada a objetos, y hace referencia al </a:t>
            </a:r>
            <a:r>
              <a:rPr lang="es" sz="1350" b="1" i="0" u="none" strike="noStrike" cap="non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ocultamiento de los estados internos de una clase al exterior.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Dicho de otra manera, encapsular consiste en </a:t>
            </a:r>
            <a:r>
              <a:rPr lang="es" sz="1350" b="1" i="0" u="none" strike="noStrike" cap="non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hacer que los atributos o métodos internos a una clase no se puedan acceder ni modificar desde fuera,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sino que tan solo el propio objeto pueda acceder a ellos.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2" name="Google Shape;252;p49"/>
          <p:cNvSpPr txBox="1"/>
          <p:nvPr/>
        </p:nvSpPr>
        <p:spPr>
          <a:xfrm>
            <a:off x="476250" y="4591050"/>
            <a:ext cx="294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Fuente</a:t>
            </a:r>
            <a:r>
              <a:rPr lang="es" sz="11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s" sz="1100" b="0" i="0" u="sng" strike="noStrike" cap="non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ellibrodepython.com</a:t>
            </a:r>
            <a:endParaRPr sz="1100" b="0" i="0" u="none" strike="noStrike" cap="non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0"/>
          <p:cNvSpPr txBox="1"/>
          <p:nvPr/>
        </p:nvSpPr>
        <p:spPr>
          <a:xfrm>
            <a:off x="476250" y="2199113"/>
            <a:ext cx="71694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" sz="2500" b="0" i="0" u="none" strike="noStrike" cap="none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Python por defecto no oculta los atributos y métodos de una clase al exterior ☹</a:t>
            </a:r>
            <a:endParaRPr sz="2500" b="0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8" name="Google Shape;258;p50"/>
          <p:cNvSpPr txBox="1"/>
          <p:nvPr/>
        </p:nvSpPr>
        <p:spPr>
          <a:xfrm>
            <a:off x="5308925" y="4010550"/>
            <a:ext cx="3336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" sz="1500" b="0" i="0" u="sng" strike="noStrike" cap="non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ellibrodepython.com</a:t>
            </a:r>
            <a:endParaRPr sz="1400" b="0" i="0" u="none" strike="noStrike" cap="none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59" name="Google Shape;259;p50" title="imagen decorativa de comillas para cit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7350" y="826025"/>
            <a:ext cx="744150" cy="515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oogle Shape;264;p51"/>
          <p:cNvGrpSpPr/>
          <p:nvPr/>
        </p:nvGrpSpPr>
        <p:grpSpPr>
          <a:xfrm>
            <a:off x="457338" y="468286"/>
            <a:ext cx="431100" cy="431100"/>
            <a:chOff x="4616400" y="1950761"/>
            <a:chExt cx="431100" cy="431100"/>
          </a:xfrm>
        </p:grpSpPr>
        <p:sp>
          <p:nvSpPr>
            <p:cNvPr id="265" name="Google Shape;265;p51"/>
            <p:cNvSpPr/>
            <p:nvPr/>
          </p:nvSpPr>
          <p:spPr>
            <a:xfrm>
              <a:off x="4616400" y="1950761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6" name="Google Shape;266;p51" title="ícono para recordar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699911" y="2034249"/>
              <a:ext cx="264076" cy="264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7" name="Google Shape;267;p51"/>
          <p:cNvSpPr txBox="1"/>
          <p:nvPr/>
        </p:nvSpPr>
        <p:spPr>
          <a:xfrm>
            <a:off x="457350" y="1820575"/>
            <a:ext cx="8210400" cy="21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Esto es genial para “aprender”, pero en la práctica no nos gustaría que desde la clase Perro le cambien el nombre a una instancia de la clase Sueldo, por dar un ejemplo. Es por eso que es fundamental “defender” a los datos y tornarlos privados.</a:t>
            </a:r>
            <a:endParaRPr sz="2500" b="0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8" name="Google Shape;268;p51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PARA RECORDAR</a:t>
            </a:r>
            <a:endParaRPr sz="1400" b="0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52"/>
          <p:cNvGrpSpPr/>
          <p:nvPr/>
        </p:nvGrpSpPr>
        <p:grpSpPr>
          <a:xfrm>
            <a:off x="473370" y="619431"/>
            <a:ext cx="738905" cy="738905"/>
            <a:chOff x="575612" y="1950748"/>
            <a:chExt cx="431100" cy="431100"/>
          </a:xfrm>
        </p:grpSpPr>
        <p:sp>
          <p:nvSpPr>
            <p:cNvPr id="274" name="Google Shape;274;p52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5" name="Google Shape;275;p52" title="ícono para pensar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6" name="Google Shape;276;p52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sz="35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7" name="Google Shape;277;p52"/>
          <p:cNvSpPr txBox="1"/>
          <p:nvPr/>
        </p:nvSpPr>
        <p:spPr>
          <a:xfrm>
            <a:off x="476250" y="1866538"/>
            <a:ext cx="34521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 b="0" i="0" u="none" strike="noStrike" cap="non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¿Qué creen que ocurre en este caso? </a:t>
            </a:r>
            <a:endParaRPr sz="2500" b="0" i="0" u="none" strike="noStrike" cap="non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 b="0" i="0" u="none" strike="noStrike" cap="none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Pista</a:t>
            </a:r>
            <a:endParaRPr sz="2500" b="0" i="0" u="none" strike="noStrike" cap="none"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 b="0" i="0" u="none" strike="noStrike" cap="non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Atención a los </a:t>
            </a:r>
            <a:r>
              <a:rPr lang="es" sz="2500" b="0" i="0" u="none" strike="noStrike" cap="none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_  _</a:t>
            </a:r>
            <a:endParaRPr sz="2500" b="0" i="0" u="none" strike="noStrike" cap="none"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8" name="Google Shape;278;p52"/>
          <p:cNvSpPr txBox="1"/>
          <p:nvPr/>
        </p:nvSpPr>
        <p:spPr>
          <a:xfrm>
            <a:off x="473350" y="4098450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Contesta mediante el chat de Zoom </a:t>
            </a:r>
            <a:endParaRPr sz="2000" b="0" i="0" u="none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79" name="Google Shape;279;p52" descr="Text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 t="4728" b="4509"/>
          <a:stretch/>
        </p:blipFill>
        <p:spPr>
          <a:xfrm>
            <a:off x="4413125" y="1109918"/>
            <a:ext cx="4254625" cy="292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53"/>
          <p:cNvGrpSpPr/>
          <p:nvPr/>
        </p:nvGrpSpPr>
        <p:grpSpPr>
          <a:xfrm>
            <a:off x="473371" y="619433"/>
            <a:ext cx="738905" cy="738905"/>
            <a:chOff x="575612" y="1950748"/>
            <a:chExt cx="431100" cy="431100"/>
          </a:xfrm>
        </p:grpSpPr>
        <p:sp>
          <p:nvSpPr>
            <p:cNvPr id="285" name="Google Shape;285;p53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6" name="Google Shape;286;p53" title="ícono para pensar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7" name="Google Shape;287;p53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sz="35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8" name="Google Shape;288;p53"/>
          <p:cNvSpPr txBox="1"/>
          <p:nvPr/>
        </p:nvSpPr>
        <p:spPr>
          <a:xfrm>
            <a:off x="476250" y="1866538"/>
            <a:ext cx="34521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 b="0" i="0" u="none" strike="noStrike" cap="non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¿Qué creen que ocurre en este caso entonces?</a:t>
            </a:r>
            <a:endParaRPr sz="2500" b="0" i="0" u="none" strike="noStrike" cap="none"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9" name="Google Shape;289;p53"/>
          <p:cNvSpPr txBox="1"/>
          <p:nvPr/>
        </p:nvSpPr>
        <p:spPr>
          <a:xfrm>
            <a:off x="473350" y="4098450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Contesta mediante el chat de Zoom </a:t>
            </a:r>
            <a:endParaRPr sz="2000" b="0" i="0" u="none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90" name="Google Shape;290;p53" descr="Text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 t="2338" b="3383"/>
          <a:stretch/>
        </p:blipFill>
        <p:spPr>
          <a:xfrm>
            <a:off x="4562225" y="1147800"/>
            <a:ext cx="4105525" cy="305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4"/>
          <p:cNvSpPr txBox="1"/>
          <p:nvPr/>
        </p:nvSpPr>
        <p:spPr>
          <a:xfrm>
            <a:off x="491700" y="468325"/>
            <a:ext cx="8160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Visibilidad de los datos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6" name="Google Shape;296;p54"/>
          <p:cNvSpPr txBox="1"/>
          <p:nvPr/>
        </p:nvSpPr>
        <p:spPr>
          <a:xfrm>
            <a:off x="491700" y="1389450"/>
            <a:ext cx="8160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Efectivamente, todo lo que esté privado 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( con doble __ )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será imposible de acceder desde el exterior de la clase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97" name="Google Shape;297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60275" y="2185725"/>
            <a:ext cx="3023425" cy="2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5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" sz="5000" b="0" i="0" u="none" strike="noStrike" cap="non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</a:t>
            </a:r>
            <a:endParaRPr sz="5000" b="0" i="0" u="none" strike="noStrike" cap="non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sz="40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3" name="Google Shape;303;p55"/>
          <p:cNvSpPr txBox="1"/>
          <p:nvPr/>
        </p:nvSpPr>
        <p:spPr>
          <a:xfrm>
            <a:off x="2998200" y="2971950"/>
            <a:ext cx="3147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¡10 minutos y volvemos!</a:t>
            </a:r>
            <a:endParaRPr sz="2000" b="0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308;p56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309" name="Google Shape;309;p56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0" name="Google Shape;310;p56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1" name="Google Shape;311;p56"/>
          <p:cNvSpPr txBox="1"/>
          <p:nvPr/>
        </p:nvSpPr>
        <p:spPr>
          <a:xfrm>
            <a:off x="1453225" y="1733027"/>
            <a:ext cx="62214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Implementación en Python</a:t>
            </a:r>
            <a:endParaRPr sz="4000" b="1" i="0" u="none" strike="noStrike" cap="non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2" name="Google Shape;312;p56"/>
          <p:cNvSpPr txBox="1"/>
          <p:nvPr/>
        </p:nvSpPr>
        <p:spPr>
          <a:xfrm>
            <a:off x="889933" y="4056571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lang="es" sz="2000" b="1" i="0" u="none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20 minutos</a:t>
            </a:r>
            <a:endParaRPr sz="2000" b="1" i="0" u="none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3" name="Google Shape;313;p56"/>
          <p:cNvSpPr txBox="1"/>
          <p:nvPr/>
        </p:nvSpPr>
        <p:spPr>
          <a:xfrm>
            <a:off x="923800" y="2967381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Clases desde DrawIO a Python</a:t>
            </a:r>
            <a:endParaRPr sz="2000" b="0" i="0" u="none" strike="noStrike" cap="non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0"/>
          <p:cNvSpPr txBox="1"/>
          <p:nvPr/>
        </p:nvSpPr>
        <p:spPr>
          <a:xfrm>
            <a:off x="1461300" y="1648200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 </a:t>
            </a: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sobre la clase práctica en vivo anterior</a:t>
            </a: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?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57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319" name="Google Shape;319;p57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0" name="Google Shape;320;p57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1" name="Google Shape;321;p57"/>
          <p:cNvSpPr txBox="1"/>
          <p:nvPr/>
        </p:nvSpPr>
        <p:spPr>
          <a:xfrm>
            <a:off x="395732" y="899378"/>
            <a:ext cx="7808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Implementación en Python</a:t>
            </a:r>
            <a:endParaRPr sz="4000" b="1" i="0" u="none" strike="noStrike" cap="non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22" name="Google Shape;322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57"/>
          <p:cNvSpPr txBox="1"/>
          <p:nvPr/>
        </p:nvSpPr>
        <p:spPr>
          <a:xfrm>
            <a:off x="395717" y="2378019"/>
            <a:ext cx="8166300" cy="19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Aclaraciones Generales: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Char char="✔"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 método </a:t>
            </a:r>
            <a:r>
              <a:rPr lang="es" sz="1350" b="0" i="1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imprimir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deberá mostrar por pantalla el nombre y la nota del estudiante.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Char char="✔"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 método </a:t>
            </a:r>
            <a:r>
              <a:rPr lang="es" sz="1350" b="0" i="1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resultado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evalúa la nota correspondiente del estudiante. Si el estudiante saca menos de 5 puntos desaprueba la materia, más de 5 puntos aprueba. 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Tip: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Para la realización de este apartado, es necesario trabajar con estructuras condicionales.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Char char="✔"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 deberá instanciar, al menos, dos objetos pertenecientes a la clase 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Alumno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4" name="Google Shape;324;p57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5" name="Google Shape;325;p57"/>
          <p:cNvSpPr txBox="1"/>
          <p:nvPr/>
        </p:nvSpPr>
        <p:spPr>
          <a:xfrm>
            <a:off x="733300" y="1669600"/>
            <a:ext cx="7232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Consigna:</a:t>
            </a: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Implementar la Clase de Alumno, creada en la actividad anterior, directamente en Python. </a:t>
            </a:r>
            <a:endParaRPr sz="16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8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9"/>
          <p:cNvSpPr txBox="1"/>
          <p:nvPr/>
        </p:nvSpPr>
        <p:spPr>
          <a:xfrm>
            <a:off x="1404863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Herencia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0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sz="35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1" name="Google Shape;341;p60"/>
          <p:cNvSpPr txBox="1"/>
          <p:nvPr/>
        </p:nvSpPr>
        <p:spPr>
          <a:xfrm>
            <a:off x="473350" y="1626100"/>
            <a:ext cx="7169400" cy="21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 b="0" i="0" u="none" strike="noStrike" cap="non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Vamos a definir una clase padre </a:t>
            </a:r>
            <a:r>
              <a:rPr lang="es" sz="2500" b="1" i="0" u="none" strike="noStrike" cap="non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Animal</a:t>
            </a:r>
            <a:r>
              <a:rPr lang="es" sz="2500" b="0" i="0" u="none" strike="noStrike" cap="non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 que tendrá todos los atributos y métodos genéricos que los animales pueden tener. </a:t>
            </a:r>
            <a:endParaRPr sz="2500" b="0" i="0" u="none" strike="noStrike" cap="non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1" i="0" u="none" strike="noStrike" cap="non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42" name="Google Shape;342;p60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343" name="Google Shape;343;p6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4" name="Google Shape;344;p60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1"/>
          <p:cNvSpPr/>
          <p:nvPr/>
        </p:nvSpPr>
        <p:spPr>
          <a:xfrm>
            <a:off x="0" y="0"/>
            <a:ext cx="25251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61"/>
          <p:cNvSpPr txBox="1"/>
          <p:nvPr/>
        </p:nvSpPr>
        <p:spPr>
          <a:xfrm>
            <a:off x="4704525" y="1181075"/>
            <a:ext cx="3963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Atributos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1" name="Google Shape;351;p61"/>
          <p:cNvSpPr txBox="1"/>
          <p:nvPr/>
        </p:nvSpPr>
        <p:spPr>
          <a:xfrm>
            <a:off x="4487700" y="2205463"/>
            <a:ext cx="4180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Especie: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todos los animales pertenecen a una. 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Edad: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momento cronológico.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52" name="Google Shape;352;p61"/>
          <p:cNvPicPr preferRelativeResize="0"/>
          <p:nvPr/>
        </p:nvPicPr>
        <p:blipFill rotWithShape="1">
          <a:blip r:embed="rId3">
            <a:alphaModFix/>
          </a:blip>
          <a:srcRect r="15189"/>
          <a:stretch/>
        </p:blipFill>
        <p:spPr>
          <a:xfrm>
            <a:off x="619125" y="1171925"/>
            <a:ext cx="3725700" cy="3095575"/>
          </a:xfrm>
          <a:prstGeom prst="rect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3" name="Google Shape;353;p61"/>
          <p:cNvSpPr txBox="1"/>
          <p:nvPr/>
        </p:nvSpPr>
        <p:spPr>
          <a:xfrm>
            <a:off x="4487693" y="4591041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s" sz="1100" b="0" i="0" u="none" strike="noStrike" cap="none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/>
              </a:rPr>
              <a:t>ElLibroDePython</a:t>
            </a:r>
            <a:endParaRPr sz="1100" b="0" i="0" u="none" strike="noStrike" cap="non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54" name="Google Shape;354;p61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355" name="Google Shape;355;p6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6" name="Google Shape;356;p61" title="ícono de ejemplo en vivo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2"/>
          <p:cNvSpPr/>
          <p:nvPr/>
        </p:nvSpPr>
        <p:spPr>
          <a:xfrm>
            <a:off x="0" y="0"/>
            <a:ext cx="25251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62"/>
          <p:cNvSpPr txBox="1"/>
          <p:nvPr/>
        </p:nvSpPr>
        <p:spPr>
          <a:xfrm>
            <a:off x="4487625" y="952475"/>
            <a:ext cx="41802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Métodos o funcionalidades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3" name="Google Shape;363;p62"/>
          <p:cNvSpPr txBox="1"/>
          <p:nvPr/>
        </p:nvSpPr>
        <p:spPr>
          <a:xfrm>
            <a:off x="4487625" y="2360088"/>
            <a:ext cx="41802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Método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hablar: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que cada animal implementará de una forma.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Método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moverse: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Unos animales lo harán caminando, otros volando.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Método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descríbeme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que será común a todos los animales.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4" name="Google Shape;364;p62"/>
          <p:cNvSpPr txBox="1"/>
          <p:nvPr/>
        </p:nvSpPr>
        <p:spPr>
          <a:xfrm>
            <a:off x="4487693" y="4591041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s" sz="1100" b="0" i="0" u="none" strike="noStrike" cap="none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/>
              </a:rPr>
              <a:t>ElLibroDePython</a:t>
            </a:r>
            <a:endParaRPr sz="1100" b="0" i="0" u="none" strike="noStrike" cap="non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65" name="Google Shape;365;p62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366" name="Google Shape;366;p6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7" name="Google Shape;367;p62" title="ícono de ejemplo en vivo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8" name="Google Shape;368;p62"/>
          <p:cNvPicPr preferRelativeResize="0"/>
          <p:nvPr/>
        </p:nvPicPr>
        <p:blipFill rotWithShape="1">
          <a:blip r:embed="rId5">
            <a:alphaModFix/>
          </a:blip>
          <a:srcRect r="15189"/>
          <a:stretch/>
        </p:blipFill>
        <p:spPr>
          <a:xfrm>
            <a:off x="564600" y="1013424"/>
            <a:ext cx="3751100" cy="3116650"/>
          </a:xfrm>
          <a:prstGeom prst="rect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3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 vacía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4" name="Google Shape;374;p63"/>
          <p:cNvSpPr txBox="1"/>
          <p:nvPr/>
        </p:nvSpPr>
        <p:spPr>
          <a:xfrm>
            <a:off x="457725" y="2211625"/>
            <a:ext cx="47301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Tenemos ya por lo tanto una clase genérica 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Animal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que generaliza las características y funcionalidades que todo animal puede tener. 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Ahora creamos una clase 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Perro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que hereda del Animal.👉</a:t>
            </a:r>
            <a:endParaRPr sz="1350" b="0" i="0" u="none" strike="noStrike" cap="none" baseline="30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75" name="Google Shape;375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8655" y="1704918"/>
            <a:ext cx="2140225" cy="21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3"/>
          <p:cNvSpPr txBox="1"/>
          <p:nvPr/>
        </p:nvSpPr>
        <p:spPr>
          <a:xfrm>
            <a:off x="476243" y="4591041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s" sz="1100" b="0" i="0" u="none" strike="noStrike" cap="none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/>
              </a:rPr>
              <a:t>ElLibroDePython</a:t>
            </a:r>
            <a:endParaRPr sz="1100" b="0" i="0" u="none" strike="noStrike" cap="non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4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 vacía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2" name="Google Shape;382;p64"/>
          <p:cNvSpPr txBox="1"/>
          <p:nvPr/>
        </p:nvSpPr>
        <p:spPr>
          <a:xfrm>
            <a:off x="457725" y="2396250"/>
            <a:ext cx="47301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Como primer ejemplo vamos a crear una clase vacía, para ver cómo los métodos y atributos son heredados por defecto.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3" name="Google Shape;383;p64"/>
          <p:cNvSpPr txBox="1"/>
          <p:nvPr/>
        </p:nvSpPr>
        <p:spPr>
          <a:xfrm>
            <a:off x="476243" y="4591041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s" sz="1100" b="0" i="0" u="none" strike="noStrike" cap="none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/>
              </a:rPr>
              <a:t>ElLibroDePython</a:t>
            </a:r>
            <a:endParaRPr sz="1100" b="0" i="0" u="none" strike="noStrike" cap="non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84" name="Google Shape;384;p64"/>
          <p:cNvPicPr preferRelativeResize="0"/>
          <p:nvPr/>
        </p:nvPicPr>
        <p:blipFill rotWithShape="1">
          <a:blip r:embed="rId4">
            <a:alphaModFix/>
          </a:blip>
          <a:srcRect r="33866"/>
          <a:stretch/>
        </p:blipFill>
        <p:spPr>
          <a:xfrm>
            <a:off x="5297000" y="1765013"/>
            <a:ext cx="3370750" cy="2070675"/>
          </a:xfrm>
          <a:prstGeom prst="rect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85" name="Google Shape;385;p64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386" name="Google Shape;386;p6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7" name="Google Shape;387;p64" title="ícono de ejemplo en vivo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5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Creando clases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3" name="Google Shape;393;p65"/>
          <p:cNvSpPr txBox="1"/>
          <p:nvPr/>
        </p:nvSpPr>
        <p:spPr>
          <a:xfrm>
            <a:off x="457725" y="2042850"/>
            <a:ext cx="47301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 tan solo un par de líneas de código, hemos creado una clase nueva que tiene todo el contenido que la clase padre tiene.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 continuación, vamos a crear varios animales concretos y sobreescribir algunos de los métodos que habían sido definidos en la clase 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Animal,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como el 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hablar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 el 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moverse,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ya que cada animal se comporta de una manera distinta. 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4" name="Google Shape;394;p65"/>
          <p:cNvSpPr txBox="1"/>
          <p:nvPr/>
        </p:nvSpPr>
        <p:spPr>
          <a:xfrm>
            <a:off x="476243" y="4591041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s" sz="1100" b="0" i="0" u="none" strike="noStrike" cap="none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/>
              </a:rPr>
              <a:t>ElLibroDePython</a:t>
            </a:r>
            <a:endParaRPr sz="1100" b="0" i="0" u="none" strike="noStrike" cap="non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95" name="Google Shape;395;p65"/>
          <p:cNvPicPr preferRelativeResize="0"/>
          <p:nvPr/>
        </p:nvPicPr>
        <p:blipFill rotWithShape="1">
          <a:blip r:embed="rId4">
            <a:alphaModFix/>
          </a:blip>
          <a:srcRect r="26895" b="3836"/>
          <a:stretch/>
        </p:blipFill>
        <p:spPr>
          <a:xfrm>
            <a:off x="5261864" y="1064100"/>
            <a:ext cx="2595425" cy="3357125"/>
          </a:xfrm>
          <a:prstGeom prst="rect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96" name="Google Shape;396;p65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397" name="Google Shape;397;p6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8" name="Google Shape;398;p65" title="ícono de ejemplo en vivo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6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Creando clases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4" name="Google Shape;404;p66"/>
          <p:cNvSpPr txBox="1"/>
          <p:nvPr/>
        </p:nvSpPr>
        <p:spPr>
          <a:xfrm>
            <a:off x="457725" y="2396250"/>
            <a:ext cx="4730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Podemos, incluso, crear nuevos métodos que se añadirán a los ya heredados, como en el caso de la 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Abeja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con 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picar()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🐝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5" name="Google Shape;405;p66"/>
          <p:cNvSpPr txBox="1"/>
          <p:nvPr/>
        </p:nvSpPr>
        <p:spPr>
          <a:xfrm>
            <a:off x="476243" y="4591041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s" sz="1100" b="0" i="0" u="none" strike="noStrike" cap="none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/>
              </a:rPr>
              <a:t>ElLibroDePython</a:t>
            </a:r>
            <a:endParaRPr sz="1100" b="0" i="0" u="none" strike="noStrike" cap="non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06" name="Google Shape;406;p66"/>
          <p:cNvPicPr preferRelativeResize="0"/>
          <p:nvPr/>
        </p:nvPicPr>
        <p:blipFill rotWithShape="1">
          <a:blip r:embed="rId4">
            <a:alphaModFix/>
          </a:blip>
          <a:srcRect r="26895" b="3836"/>
          <a:stretch/>
        </p:blipFill>
        <p:spPr>
          <a:xfrm>
            <a:off x="5282125" y="893188"/>
            <a:ext cx="2595425" cy="3357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7" name="Google Shape;407;p66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08" name="Google Shape;408;p6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9" name="Google Shape;409;p66" title="ícono de ejemplo en vivo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1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" sz="3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sz="3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5" name="Google Shape;9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2438" y="1162275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1"/>
          <p:cNvSpPr txBox="1"/>
          <p:nvPr/>
        </p:nvSpPr>
        <p:spPr>
          <a:xfrm>
            <a:off x="2690561" y="1068575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Conocer </a:t>
            </a:r>
            <a:r>
              <a:rPr lang="es" sz="135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los métodos y atributos. </a:t>
            </a:r>
            <a:endParaRPr sz="1350" b="0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7" name="Google Shape;9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2138" y="1871875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31"/>
          <p:cNvSpPr txBox="1"/>
          <p:nvPr/>
        </p:nvSpPr>
        <p:spPr>
          <a:xfrm>
            <a:off x="2690561" y="1747900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Crear</a:t>
            </a:r>
            <a:r>
              <a:rPr lang="es" sz="135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los primeros objetos y anidarlos.</a:t>
            </a:r>
            <a:endParaRPr sz="135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9" name="Google Shape;9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2138" y="2626900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31"/>
          <p:cNvSpPr txBox="1"/>
          <p:nvPr/>
        </p:nvSpPr>
        <p:spPr>
          <a:xfrm>
            <a:off x="2690561" y="2529175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Identificar</a:t>
            </a:r>
            <a:r>
              <a:rPr lang="es" sz="135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los principios del encapsulamiento.</a:t>
            </a:r>
            <a:endParaRPr sz="1350" b="0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01" name="Google Shape;101;p31"/>
          <p:cNvCxnSpPr>
            <a:stCxn id="95" idx="2"/>
            <a:endCxn id="97" idx="0"/>
          </p:cNvCxnSpPr>
          <p:nvPr/>
        </p:nvCxnSpPr>
        <p:spPr>
          <a:xfrm rot="-5400000" flipH="1">
            <a:off x="2014875" y="1615300"/>
            <a:ext cx="512700" cy="6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rgbClr val="EAFF6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" name="Google Shape;102;p31"/>
          <p:cNvCxnSpPr>
            <a:stCxn id="97" idx="2"/>
            <a:endCxn id="99" idx="0"/>
          </p:cNvCxnSpPr>
          <p:nvPr/>
        </p:nvCxnSpPr>
        <p:spPr>
          <a:xfrm rot="-5400000" flipH="1">
            <a:off x="1991925" y="2347550"/>
            <a:ext cx="558000" cy="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rgbClr val="EAFF6A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3" name="Google Shape;10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2438" y="3015275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31"/>
          <p:cNvSpPr txBox="1"/>
          <p:nvPr/>
        </p:nvSpPr>
        <p:spPr>
          <a:xfrm>
            <a:off x="2690561" y="2921575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Aplicar </a:t>
            </a:r>
            <a:r>
              <a:rPr lang="es" sz="135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Herencias.</a:t>
            </a:r>
            <a:endParaRPr sz="135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5" name="Google Shape;10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2138" y="3648675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1"/>
          <p:cNvSpPr txBox="1"/>
          <p:nvPr/>
        </p:nvSpPr>
        <p:spPr>
          <a:xfrm>
            <a:off x="2690561" y="3524700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Conocer</a:t>
            </a:r>
            <a:r>
              <a:rPr lang="es" sz="135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los polimorfismos.</a:t>
            </a:r>
            <a:endParaRPr sz="135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7" name="Google Shape;10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2138" y="4327500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1"/>
          <p:cNvSpPr txBox="1"/>
          <p:nvPr/>
        </p:nvSpPr>
        <p:spPr>
          <a:xfrm>
            <a:off x="2690561" y="4229775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Ejecutar </a:t>
            </a:r>
            <a:r>
              <a:rPr lang="es" sz="135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Herencias múltiples.</a:t>
            </a:r>
            <a:endParaRPr sz="135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09" name="Google Shape;109;p31"/>
          <p:cNvCxnSpPr>
            <a:stCxn id="103" idx="2"/>
            <a:endCxn id="105" idx="0"/>
          </p:cNvCxnSpPr>
          <p:nvPr/>
        </p:nvCxnSpPr>
        <p:spPr>
          <a:xfrm rot="-5400000" flipH="1">
            <a:off x="2052975" y="3430200"/>
            <a:ext cx="436500" cy="600"/>
          </a:xfrm>
          <a:prstGeom prst="bentConnector3">
            <a:avLst>
              <a:gd name="adj1" fmla="val 49991"/>
            </a:avLst>
          </a:prstGeom>
          <a:noFill/>
          <a:ln w="9525" cap="flat" cmpd="sng">
            <a:solidFill>
              <a:srgbClr val="EAFF6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0" name="Google Shape;110;p31"/>
          <p:cNvCxnSpPr>
            <a:stCxn id="105" idx="2"/>
            <a:endCxn id="107" idx="0"/>
          </p:cNvCxnSpPr>
          <p:nvPr/>
        </p:nvCxnSpPr>
        <p:spPr>
          <a:xfrm rot="-5400000" flipH="1">
            <a:off x="2030025" y="4086250"/>
            <a:ext cx="481800" cy="6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rgbClr val="EAFF6A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7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Creando clases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5" name="Google Shape;415;p67"/>
          <p:cNvSpPr txBox="1"/>
          <p:nvPr/>
        </p:nvSpPr>
        <p:spPr>
          <a:xfrm>
            <a:off x="457725" y="2396250"/>
            <a:ext cx="45288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Por lo tanto ya podemos crear nuestros objetos de esos animales y hacer uso de sus métodos que podrían clasificarse en tres.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👉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6" name="Google Shape;416;p67"/>
          <p:cNvSpPr txBox="1"/>
          <p:nvPr/>
        </p:nvSpPr>
        <p:spPr>
          <a:xfrm>
            <a:off x="476243" y="4591041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s" sz="1100" b="0" i="0" u="none" strike="noStrike" cap="none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/>
              </a:rPr>
              <a:t>ElLibroDePython</a:t>
            </a:r>
            <a:endParaRPr sz="1100" b="0" i="0" u="none" strike="noStrike" cap="non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17" name="Google Shape;417;p67"/>
          <p:cNvPicPr preferRelativeResize="0"/>
          <p:nvPr/>
        </p:nvPicPr>
        <p:blipFill rotWithShape="1">
          <a:blip r:embed="rId4">
            <a:alphaModFix/>
          </a:blip>
          <a:srcRect r="23768" b="6340"/>
          <a:stretch/>
        </p:blipFill>
        <p:spPr>
          <a:xfrm>
            <a:off x="4986650" y="1071050"/>
            <a:ext cx="2890900" cy="329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8" name="Google Shape;418;p67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19" name="Google Shape;419;p6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0" name="Google Shape;420;p67" title="ícono de ejemplo en vivo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8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Creando clases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6" name="Google Shape;426;p68"/>
          <p:cNvSpPr txBox="1"/>
          <p:nvPr/>
        </p:nvSpPr>
        <p:spPr>
          <a:xfrm>
            <a:off x="457725" y="2243850"/>
            <a:ext cx="45117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Heredados directamente de la clase padre: 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descríbeme.</a:t>
            </a: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Heredados de la clase padre pero modificados: 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hablar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y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moverse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Creados en la clase hija por lo tanto no existentes en la clase padre: 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picar. </a:t>
            </a: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7" name="Google Shape;427;p68"/>
          <p:cNvSpPr txBox="1"/>
          <p:nvPr/>
        </p:nvSpPr>
        <p:spPr>
          <a:xfrm>
            <a:off x="476243" y="4591041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s" sz="1100" b="0" i="0" u="none" strike="noStrike" cap="none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/>
              </a:rPr>
              <a:t>ElLibroDePython</a:t>
            </a:r>
            <a:endParaRPr sz="1100" b="0" i="0" u="none" strike="noStrike" cap="non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28" name="Google Shape;428;p68"/>
          <p:cNvPicPr preferRelativeResize="0"/>
          <p:nvPr/>
        </p:nvPicPr>
        <p:blipFill rotWithShape="1">
          <a:blip r:embed="rId4">
            <a:alphaModFix/>
          </a:blip>
          <a:srcRect r="23768" b="6340"/>
          <a:stretch/>
        </p:blipFill>
        <p:spPr>
          <a:xfrm>
            <a:off x="5111625" y="1062449"/>
            <a:ext cx="2784650" cy="3171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9" name="Google Shape;429;p68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30" name="Google Shape;430;p6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1" name="Google Shape;431;p68" title="ícono de ejemplo en vivo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9"/>
          <p:cNvSpPr txBox="1"/>
          <p:nvPr/>
        </p:nvSpPr>
        <p:spPr>
          <a:xfrm>
            <a:off x="1404863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Herencia </a:t>
            </a:r>
            <a:r>
              <a:rPr lang="es" sz="4000" b="1" i="0" u="none" strike="noStrike" cap="none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múltiple</a:t>
            </a:r>
            <a:endParaRPr sz="4000" b="1" i="0" u="none" strike="noStrike" cap="none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Herencia múltiple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2" name="Google Shape;442;p70"/>
          <p:cNvSpPr txBox="1"/>
          <p:nvPr/>
        </p:nvSpPr>
        <p:spPr>
          <a:xfrm>
            <a:off x="473350" y="2063850"/>
            <a:ext cx="3834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Hemos visto cómo se podía crear una clase padre que heredaba de una clase hija, pudiendo hacer uso de sus métodos y atributos. 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3" name="Google Shape;443;p70"/>
          <p:cNvSpPr txBox="1"/>
          <p:nvPr/>
        </p:nvSpPr>
        <p:spPr>
          <a:xfrm>
            <a:off x="4527575" y="2063850"/>
            <a:ext cx="38346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La herencia múltiple es similar, pero una clase hereda de varias clases padre en vez de una sola.</a:t>
            </a:r>
            <a:endParaRPr sz="1350" b="0" i="0" u="none" strike="noStrike" cap="none">
              <a:solidFill>
                <a:srgbClr val="000000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4" name="Google Shape;444;p70"/>
          <p:cNvSpPr txBox="1"/>
          <p:nvPr/>
        </p:nvSpPr>
        <p:spPr>
          <a:xfrm>
            <a:off x="476250" y="45910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s" sz="1100" b="0" i="0" u="none" strike="noStrike" cap="none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/>
              </a:rPr>
              <a:t>ElLibroDePython</a:t>
            </a:r>
            <a:endParaRPr sz="1100" b="0" i="0" u="none" strike="noStrike" cap="non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oogle Shape;449;p71"/>
          <p:cNvGrpSpPr/>
          <p:nvPr/>
        </p:nvGrpSpPr>
        <p:grpSpPr>
          <a:xfrm>
            <a:off x="473371" y="619433"/>
            <a:ext cx="738905" cy="738905"/>
            <a:chOff x="575612" y="1950748"/>
            <a:chExt cx="431100" cy="431100"/>
          </a:xfrm>
        </p:grpSpPr>
        <p:sp>
          <p:nvSpPr>
            <p:cNvPr id="450" name="Google Shape;450;p71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1" name="Google Shape;451;p71" title="ícono para pensar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2" name="Google Shape;452;p71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sz="35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3" name="Google Shape;453;p71"/>
          <p:cNvSpPr txBox="1"/>
          <p:nvPr/>
        </p:nvSpPr>
        <p:spPr>
          <a:xfrm>
            <a:off x="473350" y="1626100"/>
            <a:ext cx="71694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" sz="2500" b="0" i="0" u="none" strike="noStrike" cap="non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¿Qué diferencias se pueden detectar?</a:t>
            </a:r>
            <a:endParaRPr sz="2500" b="1" i="0" u="none" strike="noStrike" cap="non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4" name="Google Shape;454;p71"/>
          <p:cNvSpPr txBox="1"/>
          <p:nvPr/>
        </p:nvSpPr>
        <p:spPr>
          <a:xfrm>
            <a:off x="473350" y="3809250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Contesta mediante el chat de Zoom </a:t>
            </a:r>
            <a:endParaRPr sz="2000" b="0" i="0" u="none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55" name="Google Shape;455;p71"/>
          <p:cNvPicPr preferRelativeResize="0"/>
          <p:nvPr/>
        </p:nvPicPr>
        <p:blipFill rotWithShape="1">
          <a:blip r:embed="rId4">
            <a:alphaModFix/>
          </a:blip>
          <a:srcRect l="-6626" t="58380" r="31063" b="1936"/>
          <a:stretch/>
        </p:blipFill>
        <p:spPr>
          <a:xfrm>
            <a:off x="4773688" y="2345775"/>
            <a:ext cx="2530100" cy="1325900"/>
          </a:xfrm>
          <a:prstGeom prst="rect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6" name="Google Shape;456;p71"/>
          <p:cNvPicPr preferRelativeResize="0"/>
          <p:nvPr/>
        </p:nvPicPr>
        <p:blipFill rotWithShape="1">
          <a:blip r:embed="rId4">
            <a:alphaModFix/>
          </a:blip>
          <a:srcRect l="4097" t="2428" r="9269" b="59631"/>
          <a:stretch/>
        </p:blipFill>
        <p:spPr>
          <a:xfrm>
            <a:off x="1884663" y="2377991"/>
            <a:ext cx="2530100" cy="1248768"/>
          </a:xfrm>
          <a:prstGeom prst="rect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" name="Google Shape;461;p72"/>
          <p:cNvGrpSpPr/>
          <p:nvPr/>
        </p:nvGrpSpPr>
        <p:grpSpPr>
          <a:xfrm>
            <a:off x="4202556" y="841773"/>
            <a:ext cx="738900" cy="738900"/>
            <a:chOff x="974706" y="2467173"/>
            <a:chExt cx="738900" cy="738900"/>
          </a:xfrm>
        </p:grpSpPr>
        <p:sp>
          <p:nvSpPr>
            <p:cNvPr id="462" name="Google Shape;462;p72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3" name="Google Shape;463;p72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4" name="Google Shape;464;p72"/>
          <p:cNvSpPr txBox="1"/>
          <p:nvPr/>
        </p:nvSpPr>
        <p:spPr>
          <a:xfrm>
            <a:off x="1461300" y="17514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Herencia múltiple</a:t>
            </a:r>
            <a:endParaRPr sz="4000" b="1" i="0" u="none" strike="noStrike" cap="non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5" name="Google Shape;465;p72"/>
          <p:cNvSpPr txBox="1"/>
          <p:nvPr/>
        </p:nvSpPr>
        <p:spPr>
          <a:xfrm>
            <a:off x="987300" y="3639813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lang="es" sz="2000" b="1" i="0" u="none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20 minutos</a:t>
            </a:r>
            <a:endParaRPr sz="2000" b="1" i="0" u="none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6" name="Google Shape;466;p72"/>
          <p:cNvSpPr txBox="1"/>
          <p:nvPr/>
        </p:nvSpPr>
        <p:spPr>
          <a:xfrm>
            <a:off x="987300" y="2490338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Crea una herencia múltiple, trabajando con Mamífero, Cetáceo, AnimalMarino. </a:t>
            </a:r>
            <a:endParaRPr sz="2000" b="0" i="0" u="none" strike="noStrike" cap="non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oogle Shape;471;p73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472" name="Google Shape;472;p73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3" name="Google Shape;473;p73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4" name="Google Shape;474;p73"/>
          <p:cNvSpPr txBox="1"/>
          <p:nvPr/>
        </p:nvSpPr>
        <p:spPr>
          <a:xfrm>
            <a:off x="501450" y="8531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Herencia múltiple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75" name="Google Shape;475;p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73"/>
          <p:cNvSpPr txBox="1"/>
          <p:nvPr/>
        </p:nvSpPr>
        <p:spPr>
          <a:xfrm>
            <a:off x="457350" y="1592050"/>
            <a:ext cx="76005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Realiza la herencia múltiple respetando este diagrama de Clases UML. Y crear dos Cet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á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ceos. 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7" name="Google Shape;477;p73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78" name="Google Shape;478;p7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9375" y="1982500"/>
            <a:ext cx="3002425" cy="26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7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04725" y="2231321"/>
            <a:ext cx="4673526" cy="1853275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73"/>
          <p:cNvSpPr txBox="1"/>
          <p:nvPr/>
        </p:nvSpPr>
        <p:spPr>
          <a:xfrm>
            <a:off x="476250" y="45910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s" sz="1100" b="0" i="0" u="none" strike="noStrike" cap="none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7"/>
              </a:rPr>
              <a:t>ElLibroDePython</a:t>
            </a:r>
            <a:endParaRPr sz="1100" b="0" i="0" u="none" strike="noStrike" cap="none">
              <a:solidFill>
                <a:schemeClr val="accent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4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5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Resumen</a:t>
            </a:r>
            <a:r>
              <a:rPr lang="es" sz="4000" b="1" i="0" u="none" strike="noStrike" cap="none">
                <a:solidFill>
                  <a:srgbClr val="DEFC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4000" b="1" i="0" u="none" strike="noStrike" cap="none">
              <a:solidFill>
                <a:srgbClr val="DEFC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 la clase hoy</a:t>
            </a:r>
            <a:endParaRPr sz="4000" b="0" i="0" u="none" strike="noStrike" cap="non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91" name="Google Shape;491;p75"/>
          <p:cNvSpPr txBox="1"/>
          <p:nvPr/>
        </p:nvSpPr>
        <p:spPr>
          <a:xfrm>
            <a:off x="894424" y="2520300"/>
            <a:ext cx="3942900" cy="22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Herencia: definición, uso.</a:t>
            </a:r>
            <a:endParaRPr sz="1350" b="0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Principio de DRY.</a:t>
            </a:r>
            <a:endParaRPr sz="1350" b="0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Clases: creación, atributos, métodos   y funcionalidades.</a:t>
            </a:r>
            <a:endParaRPr sz="1350" b="0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Herencia Múltiple.</a:t>
            </a:r>
            <a:endParaRPr sz="1350" b="0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Poliformismo.</a:t>
            </a:r>
            <a:endParaRPr sz="1350" b="0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Duck Typing.</a:t>
            </a:r>
            <a:endParaRPr sz="1350" b="0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2" name="Google Shape;492;p75"/>
          <p:cNvSpPr txBox="1"/>
          <p:nvPr/>
        </p:nvSpPr>
        <p:spPr>
          <a:xfrm>
            <a:off x="5338972" y="2520300"/>
            <a:ext cx="2910600" cy="17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POO.</a:t>
            </a:r>
            <a:endParaRPr sz="1350" b="0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Clases, atributos y métodos.</a:t>
            </a:r>
            <a:endParaRPr sz="1350" b="0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Métodos especiales.</a:t>
            </a:r>
            <a:endParaRPr sz="1350" b="0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Clases anidadas.</a:t>
            </a:r>
            <a:endParaRPr sz="1350" b="0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Encapsulamiento.</a:t>
            </a:r>
            <a:endParaRPr sz="1350" b="0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6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 b="0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2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Repositorio Github</a:t>
            </a:r>
            <a:endParaRPr sz="3500"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6" name="Google Shape;116;p32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32"/>
          <p:cNvSpPr txBox="1"/>
          <p:nvPr/>
        </p:nvSpPr>
        <p:spPr>
          <a:xfrm>
            <a:off x="1021500" y="2885850"/>
            <a:ext cx="43005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71475" algn="l" rtl="0">
              <a:spcBef>
                <a:spcPts val="0"/>
              </a:spcBef>
              <a:spcAft>
                <a:spcPts val="0"/>
              </a:spcAft>
              <a:buSzPts val="2250"/>
              <a:buFont typeface="DM Sans"/>
              <a:buChar char="✓"/>
            </a:pPr>
            <a:r>
              <a:rPr lang="es" sz="22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Repositorio Python</a:t>
            </a:r>
            <a:endParaRPr sz="22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8" name="Google Shape;118;p32"/>
          <p:cNvSpPr txBox="1"/>
          <p:nvPr/>
        </p:nvSpPr>
        <p:spPr>
          <a:xfrm>
            <a:off x="1021500" y="1728575"/>
            <a:ext cx="5765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DM Sans"/>
                <a:ea typeface="DM Sans"/>
                <a:cs typeface="DM Sans"/>
                <a:sym typeface="DM Sans"/>
              </a:rPr>
              <a:t>Te dejamos el acceso al Repositorio de Github donde encontrarás todo el material complementario y scripts de la clase. </a:t>
            </a:r>
            <a:endParaRPr sz="18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9" name="Google Shape;11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6400" y="2324100"/>
            <a:ext cx="116205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7"/>
          <p:cNvSpPr txBox="1"/>
          <p:nvPr/>
        </p:nvSpPr>
        <p:spPr>
          <a:xfrm>
            <a:off x="475500" y="2287050"/>
            <a:ext cx="8193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#</a:t>
            </a:r>
            <a:r>
              <a:rPr lang="es" sz="31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EducaciónDigitalParaElMundoReal</a:t>
            </a:r>
            <a:endParaRPr sz="3100"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3"/>
          <p:cNvSpPr txBox="1"/>
          <p:nvPr/>
        </p:nvSpPr>
        <p:spPr>
          <a:xfrm>
            <a:off x="1461300" y="1097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Retomando </a:t>
            </a: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definiciones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25" name="Google Shape;12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3087" y="1841550"/>
            <a:ext cx="2990850" cy="228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4"/>
          <p:cNvSpPr txBox="1"/>
          <p:nvPr/>
        </p:nvSpPr>
        <p:spPr>
          <a:xfrm>
            <a:off x="1461288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¿Qué era la POO?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era la POO?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6" name="Google Shape;136;p35"/>
          <p:cNvSpPr txBox="1"/>
          <p:nvPr/>
        </p:nvSpPr>
        <p:spPr>
          <a:xfrm>
            <a:off x="473350" y="2140050"/>
            <a:ext cx="3834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 un modo o 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paradigma de programación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que nos permite </a:t>
            </a:r>
            <a:r>
              <a:rPr lang="es" sz="1350" b="1" i="0" u="none" strike="noStrike" cap="non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organizar el código pensando el problema como una relación entre “cosas”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denominadas </a:t>
            </a:r>
            <a:r>
              <a:rPr lang="es" sz="1350" b="0" i="0" u="none" strike="noStrike" cap="none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objetos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7" name="Google Shape;137;p35"/>
          <p:cNvSpPr txBox="1"/>
          <p:nvPr/>
        </p:nvSpPr>
        <p:spPr>
          <a:xfrm>
            <a:off x="4527575" y="2140050"/>
            <a:ext cx="3834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Los objetos 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 trabajan utilizando las clases.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Estas nos permiten 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agrupar un conjunto de variables y funciones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que veremos a continuación. 👉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38" name="Google Shape;138;p35"/>
          <p:cNvGrpSpPr/>
          <p:nvPr/>
        </p:nvGrpSpPr>
        <p:grpSpPr>
          <a:xfrm>
            <a:off x="8183338" y="544536"/>
            <a:ext cx="431100" cy="431100"/>
            <a:chOff x="4616400" y="1950761"/>
            <a:chExt cx="431100" cy="431100"/>
          </a:xfrm>
        </p:grpSpPr>
        <p:sp>
          <p:nvSpPr>
            <p:cNvPr id="139" name="Google Shape;139;p35"/>
            <p:cNvSpPr/>
            <p:nvPr/>
          </p:nvSpPr>
          <p:spPr>
            <a:xfrm>
              <a:off x="4616400" y="1950761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0" name="Google Shape;140;p35" title="ícono para recordar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699911" y="2034249"/>
              <a:ext cx="264076" cy="2640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6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Atributos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6" name="Google Shape;146;p36"/>
          <p:cNvSpPr txBox="1"/>
          <p:nvPr/>
        </p:nvSpPr>
        <p:spPr>
          <a:xfrm>
            <a:off x="473350" y="1894975"/>
            <a:ext cx="38346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Cosas de lo más cotidianas como una computadora o un coche pueden ser representadas con </a:t>
            </a:r>
            <a:r>
              <a:rPr lang="es" sz="1350" b="1" i="0" u="none" strike="noStrike" cap="none" dirty="0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clases. Estas clases tienen diferentes características</a:t>
            </a:r>
            <a:r>
              <a:rPr lang="es" sz="135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que en el caso de la computadora podrían ser la marca o modelo. Llamaremos a estas características, </a:t>
            </a:r>
            <a:r>
              <a:rPr lang="es" sz="1350" b="1" i="0" u="none" strike="noStrike" cap="none" dirty="0">
                <a:solidFill>
                  <a:srgbClr val="000000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atributos</a:t>
            </a:r>
            <a:r>
              <a:rPr lang="es" sz="135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47" name="Google Shape;14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07947" y="1510292"/>
            <a:ext cx="4366378" cy="263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2328</Words>
  <Application>Microsoft Office PowerPoint</Application>
  <PresentationFormat>Presentación en pantalla (16:9)</PresentationFormat>
  <Paragraphs>305</Paragraphs>
  <Slides>50</Slides>
  <Notes>50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50</vt:i4>
      </vt:variant>
    </vt:vector>
  </HeadingPairs>
  <TitlesOfParts>
    <vt:vector size="56" baseType="lpstr">
      <vt:lpstr>Arial</vt:lpstr>
      <vt:lpstr>Helvetica Neue</vt:lpstr>
      <vt:lpstr>DM Sans</vt:lpstr>
      <vt:lpstr>Helvetica Neue Light</vt:lpstr>
      <vt:lpstr>Coder</vt:lpstr>
      <vt:lpstr>Coder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Emanuel Tevez</cp:lastModifiedBy>
  <cp:revision>1</cp:revision>
  <dcterms:modified xsi:type="dcterms:W3CDTF">2024-11-26T01:01:23Z</dcterms:modified>
</cp:coreProperties>
</file>